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lear Sans Regular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00FF"/>
    <a:srgbClr val="883C84"/>
    <a:srgbClr val="461B49"/>
    <a:srgbClr val="963488"/>
    <a:srgbClr val="2831A2"/>
    <a:srgbClr val="2086AA"/>
    <a:srgbClr val="1994B1"/>
    <a:srgbClr val="0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4" autoAdjust="0"/>
    <p:restoredTop sz="73146" autoAdjust="0"/>
  </p:normalViewPr>
  <p:slideViewPr>
    <p:cSldViewPr>
      <p:cViewPr>
        <p:scale>
          <a:sx n="33" d="100"/>
          <a:sy n="33" d="100"/>
        </p:scale>
        <p:origin x="2357" y="2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llavi%20Y%20P\Desktop\Task%203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llavi%20Y%20P\Desktop\Task%203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llavi%20Y%20P\Desktop\Task%203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[Task 3.csv]Sheet2!PivotTable6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Categories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Sheet2!$M$3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Sheet2!$L$4:$L$19</c:f>
              <c:strCache>
                <c:ptCount val="16"/>
                <c:pt idx="0">
                  <c:v>animals</c:v>
                </c:pt>
                <c:pt idx="1">
                  <c:v>cooking</c:v>
                </c:pt>
                <c:pt idx="2">
                  <c:v>culture</c:v>
                </c:pt>
                <c:pt idx="3">
                  <c:v>dogs</c:v>
                </c:pt>
                <c:pt idx="4">
                  <c:v>education</c:v>
                </c:pt>
                <c:pt idx="5">
                  <c:v>fitness</c:v>
                </c:pt>
                <c:pt idx="6">
                  <c:v>food</c:v>
                </c:pt>
                <c:pt idx="7">
                  <c:v>healthy eating</c:v>
                </c:pt>
                <c:pt idx="8">
                  <c:v>public speaking</c:v>
                </c:pt>
                <c:pt idx="9">
                  <c:v>science</c:v>
                </c:pt>
                <c:pt idx="10">
                  <c:v>soccer</c:v>
                </c:pt>
                <c:pt idx="11">
                  <c:v>studying</c:v>
                </c:pt>
                <c:pt idx="12">
                  <c:v>technology</c:v>
                </c:pt>
                <c:pt idx="13">
                  <c:v>tennis</c:v>
                </c:pt>
                <c:pt idx="14">
                  <c:v>travel</c:v>
                </c:pt>
                <c:pt idx="15">
                  <c:v>veganism</c:v>
                </c:pt>
              </c:strCache>
            </c:strRef>
          </c:cat>
          <c:val>
            <c:numRef>
              <c:f>Sheet2!$M$4:$M$19</c:f>
              <c:numCache>
                <c:formatCode>General</c:formatCode>
                <c:ptCount val="16"/>
                <c:pt idx="0">
                  <c:v>1897</c:v>
                </c:pt>
                <c:pt idx="1">
                  <c:v>1664</c:v>
                </c:pt>
                <c:pt idx="2">
                  <c:v>1676</c:v>
                </c:pt>
                <c:pt idx="3">
                  <c:v>1338</c:v>
                </c:pt>
                <c:pt idx="4">
                  <c:v>1433</c:v>
                </c:pt>
                <c:pt idx="5">
                  <c:v>1395</c:v>
                </c:pt>
                <c:pt idx="6">
                  <c:v>1699</c:v>
                </c:pt>
                <c:pt idx="7">
                  <c:v>1717</c:v>
                </c:pt>
                <c:pt idx="8">
                  <c:v>1217</c:v>
                </c:pt>
                <c:pt idx="9">
                  <c:v>1796</c:v>
                </c:pt>
                <c:pt idx="10">
                  <c:v>1457</c:v>
                </c:pt>
                <c:pt idx="11">
                  <c:v>1363</c:v>
                </c:pt>
                <c:pt idx="12">
                  <c:v>1698</c:v>
                </c:pt>
                <c:pt idx="13">
                  <c:v>1328</c:v>
                </c:pt>
                <c:pt idx="14">
                  <c:v>1647</c:v>
                </c:pt>
                <c:pt idx="15">
                  <c:v>1248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5E-47D1-94AF-0BAF3498C2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6468095"/>
        <c:axId val="126467679"/>
      </c:barChart>
      <c:catAx>
        <c:axId val="12646809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Categories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467679"/>
        <c:crosses val="autoZero"/>
        <c:auto val="1"/>
        <c:lblAlgn val="ctr"/>
        <c:lblOffset val="100"/>
        <c:noMultiLvlLbl val="0"/>
      </c:catAx>
      <c:valAx>
        <c:axId val="12646767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4680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[Task 3.csv]Sheet2!PivotTable1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Category v/s Reaction 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Sheet2!$A$4:$A$8</c:f>
              <c:strCache>
                <c:ptCount val="5"/>
                <c:pt idx="0">
                  <c:v>animals</c:v>
                </c:pt>
                <c:pt idx="1">
                  <c:v>food</c:v>
                </c:pt>
                <c:pt idx="2">
                  <c:v>healthy eating</c:v>
                </c:pt>
                <c:pt idx="3">
                  <c:v>science</c:v>
                </c:pt>
                <c:pt idx="4">
                  <c:v>technology</c:v>
                </c:pt>
              </c:strCache>
            </c:strRef>
          </c:cat>
          <c:val>
            <c:numRef>
              <c:f>Sheet2!$B$4:$B$8</c:f>
              <c:numCache>
                <c:formatCode>General</c:formatCode>
                <c:ptCount val="5"/>
                <c:pt idx="0">
                  <c:v>1897</c:v>
                </c:pt>
                <c:pt idx="1">
                  <c:v>1699</c:v>
                </c:pt>
                <c:pt idx="2">
                  <c:v>1717</c:v>
                </c:pt>
                <c:pt idx="3">
                  <c:v>1796</c:v>
                </c:pt>
                <c:pt idx="4">
                  <c:v>1698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D9-4D8E-B961-FB0A57F5785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872479215"/>
        <c:axId val="1872480047"/>
      </c:barChart>
      <c:catAx>
        <c:axId val="1872479215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2480047"/>
        <c:crosses val="autoZero"/>
        <c:auto val="1"/>
        <c:lblAlgn val="ctr"/>
        <c:lblOffset val="100"/>
        <c:noMultiLvlLbl val="0"/>
      </c:catAx>
      <c:valAx>
        <c:axId val="187248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REaction 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247921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[Task 3.csv]Sheet2!PivotTable3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Months v/s Contents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Sheet2!$B$10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hade val="51000"/>
                    <a:satMod val="130000"/>
                  </a:schemeClr>
                </a:gs>
                <a:gs pos="80000">
                  <a:schemeClr val="accent2">
                    <a:shade val="93000"/>
                    <a:satMod val="130000"/>
                  </a:schemeClr>
                </a:gs>
                <a:gs pos="100000">
                  <a:schemeClr val="accent2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Sheet2!$A$11:$A$22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Sheet2!$B$11:$B$22</c:f>
              <c:numCache>
                <c:formatCode>General</c:formatCode>
                <c:ptCount val="12"/>
                <c:pt idx="0">
                  <c:v>2126</c:v>
                </c:pt>
                <c:pt idx="1">
                  <c:v>1914</c:v>
                </c:pt>
                <c:pt idx="2">
                  <c:v>2012</c:v>
                </c:pt>
                <c:pt idx="3">
                  <c:v>1974</c:v>
                </c:pt>
                <c:pt idx="4">
                  <c:v>2138</c:v>
                </c:pt>
                <c:pt idx="5">
                  <c:v>2021</c:v>
                </c:pt>
                <c:pt idx="6">
                  <c:v>2070</c:v>
                </c:pt>
                <c:pt idx="7">
                  <c:v>2114</c:v>
                </c:pt>
                <c:pt idx="8">
                  <c:v>2022</c:v>
                </c:pt>
                <c:pt idx="9">
                  <c:v>2056</c:v>
                </c:pt>
                <c:pt idx="10">
                  <c:v>2034</c:v>
                </c:pt>
                <c:pt idx="11">
                  <c:v>2092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C6-400E-84EF-16986E8C9B5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7733423"/>
        <c:axId val="7729679"/>
      </c:barChart>
      <c:catAx>
        <c:axId val="773342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Months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29679"/>
        <c:crosses val="autoZero"/>
        <c:auto val="1"/>
        <c:lblAlgn val="ctr"/>
        <c:lblOffset val="100"/>
        <c:noMultiLvlLbl val="0"/>
      </c:catAx>
      <c:valAx>
        <c:axId val="77296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Contents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33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27.02.2024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9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693657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1963145" y="3304290"/>
            <a:ext cx="5482998" cy="284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Social Buzz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089747" y="3445964"/>
            <a:ext cx="6661638" cy="3761414"/>
            <a:chOff x="0" y="-47625"/>
            <a:chExt cx="7569956" cy="2137814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21378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r>
                <a:rPr lang="en-US" sz="4000" spc="-2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1.When comparing the    categories we came to know that “Animals” are more count and “Animal” category has highest reaction type than other categories.</a:t>
              </a:r>
            </a:p>
            <a:p>
              <a:pPr>
                <a:lnSpc>
                  <a:spcPts val="2940"/>
                </a:lnSpc>
              </a:pPr>
              <a:endParaRPr lang="en-US" sz="4000" spc="-2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ts val="2940"/>
                </a:lnSpc>
              </a:pPr>
              <a:endParaRPr lang="en-US" sz="4000" spc="-21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lnSpc>
                  <a:spcPts val="2940"/>
                </a:lnSpc>
              </a:pPr>
              <a:r>
                <a:rPr lang="en-US" sz="4000" spc="-21" dirty="0">
                  <a:solidFill>
                    <a:srgbClr val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2.The contents is most posted on May months about 2138.</a:t>
              </a:r>
            </a:p>
          </p:txBody>
        </p:sp>
      </p:grpSp>
      <p:grpSp>
        <p:nvGrpSpPr>
          <p:cNvPr id="23" name="Group 14">
            <a:extLst>
              <a:ext uri="{FF2B5EF4-FFF2-40B4-BE49-F238E27FC236}">
                <a16:creationId xmlns:a16="http://schemas.microsoft.com/office/drawing/2014/main" id="{F49CBA38-C879-499F-B0F5-691188949921}"/>
              </a:ext>
            </a:extLst>
          </p:cNvPr>
          <p:cNvGrpSpPr/>
          <p:nvPr/>
        </p:nvGrpSpPr>
        <p:grpSpPr>
          <a:xfrm>
            <a:off x="11581833" y="6964868"/>
            <a:ext cx="5677467" cy="867617"/>
            <a:chOff x="0" y="-47625"/>
            <a:chExt cx="7569956" cy="1156823"/>
          </a:xfrm>
        </p:grpSpPr>
        <p:sp>
          <p:nvSpPr>
            <p:cNvPr id="24" name="TextBox 15">
              <a:extLst>
                <a:ext uri="{FF2B5EF4-FFF2-40B4-BE49-F238E27FC236}">
                  <a16:creationId xmlns:a16="http://schemas.microsoft.com/office/drawing/2014/main" id="{3A90234A-916B-4C29-ACF1-11F97E8C2563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5" name="TextBox 16">
              <a:extLst>
                <a:ext uri="{FF2B5EF4-FFF2-40B4-BE49-F238E27FC236}">
                  <a16:creationId xmlns:a16="http://schemas.microsoft.com/office/drawing/2014/main" id="{E1CF9388-A25B-45EF-AAD4-73FE2BA72053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4669076" y="4178375"/>
            <a:ext cx="57298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921591" y="3285301"/>
            <a:ext cx="8673443" cy="3762839"/>
            <a:chOff x="0" y="0"/>
            <a:chExt cx="11564591" cy="5017118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11564591" cy="16414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spc="-80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Today's 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298167"/>
              <a:ext cx="11564591" cy="2718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ts val="2660"/>
                </a:lnSpc>
              </a:pPr>
              <a:r>
                <a:rPr lang="en-US" sz="1900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453973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20160" y="2005584"/>
            <a:ext cx="11342283" cy="6275832"/>
          </a:xfrm>
          <a:prstGeom prst="rect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IN" sz="3200" dirty="0"/>
              <a:t>                                       </a:t>
            </a:r>
          </a:p>
          <a:p>
            <a:endParaRPr lang="en-IN" sz="3200" dirty="0"/>
          </a:p>
          <a:p>
            <a:endParaRPr lang="en-IN" sz="3200" dirty="0"/>
          </a:p>
          <a:p>
            <a:r>
              <a:rPr lang="en-IN" sz="3200" dirty="0"/>
              <a:t>                                       One of the Accenture Managing Director, </a:t>
            </a:r>
          </a:p>
          <a:p>
            <a:r>
              <a:rPr lang="en-IN" sz="3200" dirty="0"/>
              <a:t>                                       Mae Mulligan. She is the client lead for Social               </a:t>
            </a:r>
          </a:p>
          <a:p>
            <a:r>
              <a:rPr lang="en-IN" sz="3200" dirty="0"/>
              <a:t>                                       This social media from last 5 years has</a:t>
            </a:r>
          </a:p>
          <a:p>
            <a:r>
              <a:rPr lang="en-IN" sz="3200" dirty="0"/>
              <a:t>                                       reached 500 million active users each month.</a:t>
            </a:r>
          </a:p>
          <a:p>
            <a:r>
              <a:rPr lang="en-IN" sz="3200" dirty="0"/>
              <a:t>                                       They have scaled quicker than anticipated </a:t>
            </a:r>
          </a:p>
          <a:p>
            <a:r>
              <a:rPr lang="en-IN" sz="3200" dirty="0"/>
              <a:t>                                        and need the help of an advisory firm to</a:t>
            </a:r>
          </a:p>
          <a:p>
            <a:r>
              <a:rPr lang="en-IN" sz="3200" dirty="0"/>
              <a:t>                                        oversee their scaling process effectively.</a:t>
            </a:r>
          </a:p>
          <a:p>
            <a:endParaRPr lang="en-IN" sz="3200" dirty="0"/>
          </a:p>
          <a:p>
            <a:r>
              <a:rPr lang="en-IN" sz="3200" dirty="0"/>
              <a:t>                        </a:t>
            </a:r>
          </a:p>
          <a:p>
            <a:r>
              <a:rPr lang="en-IN" sz="3200" dirty="0"/>
              <a:t> </a:t>
            </a:r>
          </a:p>
        </p:txBody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54543" y="2021914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40507" y="4105592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E479EB-3D4D-4EA9-BF3B-C2E54A25FC95}"/>
              </a:ext>
            </a:extLst>
          </p:cNvPr>
          <p:cNvSpPr txBox="1"/>
          <p:nvPr/>
        </p:nvSpPr>
        <p:spPr>
          <a:xfrm>
            <a:off x="1028700" y="5143500"/>
            <a:ext cx="8189363" cy="280076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IN" dirty="0"/>
              <a:t> </a:t>
            </a:r>
            <a:r>
              <a:rPr lang="en-US" sz="4400" b="0" i="0" dirty="0">
                <a:solidFill>
                  <a:srgbClr val="3F3F3F"/>
                </a:solidFill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The client has reached a massive scale within recent years and does not have the resources internally to handle it.</a:t>
            </a:r>
            <a:endParaRPr lang="en-IN" sz="4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275524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255345" y="3221801"/>
            <a:ext cx="6750815" cy="5595765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r>
              <a:rPr lang="en-IN" dirty="0"/>
              <a:t> </a:t>
            </a:r>
            <a:r>
              <a:rPr lang="en-IN" sz="2400" dirty="0"/>
              <a:t>1. Managing Director </a:t>
            </a:r>
          </a:p>
          <a:p>
            <a:r>
              <a:rPr lang="en-IN" sz="2400" dirty="0"/>
              <a:t>             Mae Mulligan</a:t>
            </a:r>
          </a:p>
          <a:p>
            <a:endParaRPr lang="en-IN" sz="2400" dirty="0"/>
          </a:p>
          <a:p>
            <a:r>
              <a:rPr lang="en-IN" sz="2400" dirty="0"/>
              <a:t>2. Chief Technology Architect</a:t>
            </a:r>
          </a:p>
          <a:p>
            <a:r>
              <a:rPr lang="en-IN" sz="2400" dirty="0"/>
              <a:t>              Andrew Fleming</a:t>
            </a:r>
          </a:p>
          <a:p>
            <a:endParaRPr lang="en-IN" sz="2400" dirty="0"/>
          </a:p>
          <a:p>
            <a:r>
              <a:rPr lang="en-IN" sz="2400" dirty="0"/>
              <a:t>3. Senior Principal</a:t>
            </a:r>
          </a:p>
          <a:p>
            <a:r>
              <a:rPr lang="en-IN" sz="2400" dirty="0"/>
              <a:t>               Marcus </a:t>
            </a:r>
            <a:r>
              <a:rPr lang="en-IN" sz="2400" dirty="0" err="1"/>
              <a:t>Rompton</a:t>
            </a:r>
            <a:endParaRPr lang="en-IN" sz="2400" dirty="0"/>
          </a:p>
          <a:p>
            <a:endParaRPr lang="en-IN" sz="2400" dirty="0"/>
          </a:p>
          <a:p>
            <a:r>
              <a:rPr lang="en-IN" sz="2400" dirty="0"/>
              <a:t>4. Data Analyst</a:t>
            </a:r>
          </a:p>
          <a:p>
            <a:r>
              <a:rPr lang="en-IN" sz="2400" dirty="0"/>
              <a:t>               Me(Myself)</a:t>
            </a:r>
          </a:p>
          <a:p>
            <a:r>
              <a:rPr lang="en-IN" sz="2400" dirty="0"/>
              <a:t>             </a:t>
            </a:r>
            <a:endParaRPr lang="en-IN" dirty="0"/>
          </a:p>
        </p:txBody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1505150" y="1365214"/>
            <a:ext cx="792129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7526589" y="-58096"/>
            <a:ext cx="382296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A7C9F4E-E65D-4B63-99FD-CA219EC526B6}"/>
              </a:ext>
            </a:extLst>
          </p:cNvPr>
          <p:cNvSpPr txBox="1"/>
          <p:nvPr/>
        </p:nvSpPr>
        <p:spPr>
          <a:xfrm>
            <a:off x="3965347" y="1284816"/>
            <a:ext cx="86838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Requirement Gathering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B96932-0FAB-4822-B238-422AB786C635}"/>
              </a:ext>
            </a:extLst>
          </p:cNvPr>
          <p:cNvSpPr txBox="1"/>
          <p:nvPr/>
        </p:nvSpPr>
        <p:spPr>
          <a:xfrm>
            <a:off x="5637786" y="2865707"/>
            <a:ext cx="88914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Data  Cleaning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6C658B-A108-476D-AA3D-B0C4126527E1}"/>
              </a:ext>
            </a:extLst>
          </p:cNvPr>
          <p:cNvSpPr txBox="1"/>
          <p:nvPr/>
        </p:nvSpPr>
        <p:spPr>
          <a:xfrm>
            <a:off x="7469080" y="4605252"/>
            <a:ext cx="70601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Data Modelling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CE20F-8C5E-45F3-A2DB-45A0368B8557}"/>
              </a:ext>
            </a:extLst>
          </p:cNvPr>
          <p:cNvSpPr txBox="1"/>
          <p:nvPr/>
        </p:nvSpPr>
        <p:spPr>
          <a:xfrm>
            <a:off x="9531436" y="6121080"/>
            <a:ext cx="63943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6A17C28-7814-45B7-8F4C-BA9D6C870BDA}"/>
              </a:ext>
            </a:extLst>
          </p:cNvPr>
          <p:cNvSpPr txBox="1"/>
          <p:nvPr/>
        </p:nvSpPr>
        <p:spPr>
          <a:xfrm>
            <a:off x="11179806" y="7828620"/>
            <a:ext cx="62951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Data Visualisation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09274" y="459421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8639E74-7CA2-454B-BCF3-D5903AB0648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5618772"/>
              </p:ext>
            </p:extLst>
          </p:nvPr>
        </p:nvGraphicFramePr>
        <p:xfrm>
          <a:off x="4440741" y="1514847"/>
          <a:ext cx="8747883" cy="48478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30B84E4-7E3C-4415-9346-59FD767ED8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5927641"/>
              </p:ext>
            </p:extLst>
          </p:nvPr>
        </p:nvGraphicFramePr>
        <p:xfrm>
          <a:off x="4684734" y="2708975"/>
          <a:ext cx="6973866" cy="48690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2" y="-1235382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298BBA34-14CE-4D8A-B55F-F408AD04BE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2118742"/>
              </p:ext>
            </p:extLst>
          </p:nvPr>
        </p:nvGraphicFramePr>
        <p:xfrm>
          <a:off x="5327914" y="2019300"/>
          <a:ext cx="10067467" cy="5943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246</Words>
  <Application>Microsoft Office PowerPoint</Application>
  <PresentationFormat>Custom</PresentationFormat>
  <Paragraphs>87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Clear Sans Regular Bold</vt:lpstr>
      <vt:lpstr>Graphik Regular</vt:lpstr>
      <vt:lpstr>Arial</vt:lpstr>
      <vt:lpstr>Calibri Light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Pallavi Y P</cp:lastModifiedBy>
  <cp:revision>18</cp:revision>
  <dcterms:created xsi:type="dcterms:W3CDTF">2006-08-16T00:00:00Z</dcterms:created>
  <dcterms:modified xsi:type="dcterms:W3CDTF">2024-02-27T09:52:33Z</dcterms:modified>
  <dc:identifier>DAEhDyfaYKE</dc:identifier>
</cp:coreProperties>
</file>

<file path=docProps/thumbnail.jpeg>
</file>